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82" r:id="rId3"/>
    <p:sldId id="260" r:id="rId4"/>
    <p:sldId id="261" r:id="rId5"/>
    <p:sldId id="288" r:id="rId6"/>
    <p:sldId id="287" r:id="rId7"/>
    <p:sldId id="283" r:id="rId8"/>
    <p:sldId id="266" r:id="rId9"/>
    <p:sldId id="267" r:id="rId10"/>
    <p:sldId id="289" r:id="rId11"/>
    <p:sldId id="284" r:id="rId12"/>
    <p:sldId id="285" r:id="rId13"/>
    <p:sldId id="273" r:id="rId14"/>
    <p:sldId id="286" r:id="rId15"/>
    <p:sldId id="275" r:id="rId16"/>
    <p:sldId id="276" r:id="rId17"/>
    <p:sldId id="278" r:id="rId18"/>
    <p:sldId id="277" r:id="rId19"/>
    <p:sldId id="280" r:id="rId20"/>
    <p:sldId id="279" r:id="rId21"/>
    <p:sldId id="281" r:id="rId22"/>
  </p:sldIdLst>
  <p:sldSz cx="9144000" cy="6858000" type="screen4x3"/>
  <p:notesSz cx="9926638" cy="6797675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83" autoAdjust="0"/>
  </p:normalViewPr>
  <p:slideViewPr>
    <p:cSldViewPr>
      <p:cViewPr>
        <p:scale>
          <a:sx n="70" d="100"/>
          <a:sy n="70" d="100"/>
        </p:scale>
        <p:origin x="-197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75C3A-3AC7-4119-8BA8-3D8EFB3A8D22}" type="datetimeFigureOut">
              <a:rPr lang="zh-HK" altLang="en-US" smtClean="0"/>
              <a:t>25/9/2020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0251B-AEE1-4393-BC18-7EF65370E5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63159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110A6-7316-4F09-9807-2B4127AD6C08}" type="datetimeFigureOut">
              <a:rPr lang="zh-HK" altLang="en-US" smtClean="0"/>
              <a:t>25/9/2020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6F33B-192C-422F-81EA-3267CCBBB12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0740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General searching tips, School</a:t>
            </a:r>
            <a:r>
              <a:rPr lang="en-US" altLang="zh-HK" baseline="0" dirty="0" smtClean="0"/>
              <a:t> Databases, Citation instructions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F33B-192C-422F-81EA-3267CCBBB12A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2794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F33B-192C-422F-81EA-3267CCBBB12A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5511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429C-9662-49CD-B005-DB345C4D69D7}" type="datetimeFigureOut">
              <a:rPr lang="zh-HK" altLang="en-US" smtClean="0"/>
              <a:t>25/9/2020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934F-019A-412B-B938-263059B320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581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429C-9662-49CD-B005-DB345C4D69D7}" type="datetimeFigureOut">
              <a:rPr lang="zh-HK" altLang="en-US" smtClean="0"/>
              <a:t>25/9/2020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934F-019A-412B-B938-263059B320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861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429C-9662-49CD-B005-DB345C4D69D7}" type="datetimeFigureOut">
              <a:rPr lang="zh-HK" altLang="en-US" smtClean="0"/>
              <a:t>25/9/2020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934F-019A-412B-B938-263059B320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3578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429C-9662-49CD-B005-DB345C4D69D7}" type="datetimeFigureOut">
              <a:rPr lang="zh-HK" altLang="en-US" smtClean="0"/>
              <a:t>25/9/2020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934F-019A-412B-B938-263059B320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2421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429C-9662-49CD-B005-DB345C4D69D7}" type="datetimeFigureOut">
              <a:rPr lang="zh-HK" altLang="en-US" smtClean="0"/>
              <a:t>25/9/2020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934F-019A-412B-B938-263059B320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6181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429C-9662-49CD-B005-DB345C4D69D7}" type="datetimeFigureOut">
              <a:rPr lang="zh-HK" altLang="en-US" smtClean="0"/>
              <a:t>25/9/2020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934F-019A-412B-B938-263059B320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23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429C-9662-49CD-B005-DB345C4D69D7}" type="datetimeFigureOut">
              <a:rPr lang="zh-HK" altLang="en-US" smtClean="0"/>
              <a:t>25/9/2020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934F-019A-412B-B938-263059B320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2572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429C-9662-49CD-B005-DB345C4D69D7}" type="datetimeFigureOut">
              <a:rPr lang="zh-HK" altLang="en-US" smtClean="0"/>
              <a:t>25/9/2020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934F-019A-412B-B938-263059B320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1531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429C-9662-49CD-B005-DB345C4D69D7}" type="datetimeFigureOut">
              <a:rPr lang="zh-HK" altLang="en-US" smtClean="0"/>
              <a:t>25/9/2020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934F-019A-412B-B938-263059B320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404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429C-9662-49CD-B005-DB345C4D69D7}" type="datetimeFigureOut">
              <a:rPr lang="zh-HK" altLang="en-US" smtClean="0"/>
              <a:t>25/9/2020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934F-019A-412B-B938-263059B320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199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429C-9662-49CD-B005-DB345C4D69D7}" type="datetimeFigureOut">
              <a:rPr lang="zh-HK" altLang="en-US" smtClean="0"/>
              <a:t>25/9/2020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934F-019A-412B-B938-263059B320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5850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9429C-9662-49CD-B005-DB345C4D69D7}" type="datetimeFigureOut">
              <a:rPr lang="zh-HK" altLang="en-US" smtClean="0"/>
              <a:t>25/9/2020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6934F-019A-412B-B938-263059B320B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5733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arch stock vecto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" y="0"/>
            <a:ext cx="91197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6780" y="-27384"/>
            <a:ext cx="7772400" cy="1470025"/>
          </a:xfrm>
        </p:spPr>
        <p:txBody>
          <a:bodyPr>
            <a:noAutofit/>
          </a:bodyPr>
          <a:lstStyle/>
          <a:p>
            <a:r>
              <a:rPr lang="en-US" altLang="zh-H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Tips for Online Searching</a:t>
            </a:r>
            <a:br>
              <a:rPr lang="en-US" altLang="zh-H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H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2020-2021</a:t>
            </a:r>
            <a:endParaRPr lang="zh-HK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87624" y="4797152"/>
            <a:ext cx="6080720" cy="1728192"/>
          </a:xfrm>
        </p:spPr>
        <p:txBody>
          <a:bodyPr>
            <a:normAutofit fontScale="55000" lnSpcReduction="20000"/>
          </a:bodyPr>
          <a:lstStyle/>
          <a:p>
            <a:r>
              <a:rPr lang="en-US" altLang="zh-HK" b="1" dirty="0" smtClean="0">
                <a:solidFill>
                  <a:schemeClr val="tx1"/>
                </a:solidFill>
              </a:rPr>
              <a:t>School librarian</a:t>
            </a:r>
          </a:p>
          <a:p>
            <a:r>
              <a:rPr lang="en-US" altLang="zh-HK" b="1" dirty="0" smtClean="0">
                <a:solidFill>
                  <a:schemeClr val="tx1"/>
                </a:solidFill>
              </a:rPr>
              <a:t>Mr. Isaac </a:t>
            </a:r>
            <a:r>
              <a:rPr lang="en-US" altLang="zh-HK" b="1" dirty="0" err="1" smtClean="0">
                <a:solidFill>
                  <a:schemeClr val="tx1"/>
                </a:solidFill>
              </a:rPr>
              <a:t>lai</a:t>
            </a:r>
            <a:endParaRPr lang="en-US" altLang="zh-HK" b="1" dirty="0" smtClean="0">
              <a:solidFill>
                <a:schemeClr val="tx1"/>
              </a:solidFill>
            </a:endParaRPr>
          </a:p>
          <a:p>
            <a:endParaRPr lang="en-US" altLang="zh-HK" dirty="0" smtClean="0">
              <a:solidFill>
                <a:schemeClr val="tx1"/>
              </a:solidFill>
            </a:endParaRPr>
          </a:p>
          <a:p>
            <a:endParaRPr lang="en-US" altLang="zh-HK" dirty="0" smtClean="0">
              <a:solidFill>
                <a:schemeClr val="tx1"/>
              </a:solidFill>
            </a:endParaRPr>
          </a:p>
          <a:p>
            <a:r>
              <a:rPr lang="en-US" altLang="zh-HK" dirty="0" smtClean="0">
                <a:solidFill>
                  <a:schemeClr val="tx1"/>
                </a:solidFill>
              </a:rPr>
              <a:t>General tips</a:t>
            </a:r>
          </a:p>
          <a:p>
            <a:r>
              <a:rPr lang="en-US" altLang="zh-HK" dirty="0" smtClean="0">
                <a:solidFill>
                  <a:schemeClr val="tx1"/>
                </a:solidFill>
              </a:rPr>
              <a:t>Global Issue</a:t>
            </a:r>
            <a:r>
              <a:rPr lang="en-US" altLang="zh-HK" dirty="0">
                <a:solidFill>
                  <a:schemeClr val="tx1"/>
                </a:solidFill>
              </a:rPr>
              <a:t>, </a:t>
            </a:r>
            <a:r>
              <a:rPr lang="en-US" altLang="zh-HK" dirty="0" err="1" smtClean="0">
                <a:solidFill>
                  <a:schemeClr val="tx1"/>
                </a:solidFill>
              </a:rPr>
              <a:t>Jstor</a:t>
            </a:r>
            <a:r>
              <a:rPr lang="en-US" altLang="zh-HK" dirty="0" smtClean="0">
                <a:solidFill>
                  <a:schemeClr val="tx1"/>
                </a:solidFill>
              </a:rPr>
              <a:t>, </a:t>
            </a:r>
            <a:r>
              <a:rPr lang="en-US" altLang="zh-HK" dirty="0">
                <a:solidFill>
                  <a:schemeClr val="tx1"/>
                </a:solidFill>
              </a:rPr>
              <a:t>Opposing View </a:t>
            </a:r>
            <a:r>
              <a:rPr lang="en-US" altLang="zh-HK" dirty="0" err="1" smtClean="0">
                <a:solidFill>
                  <a:schemeClr val="tx1"/>
                </a:solidFill>
              </a:rPr>
              <a:t>Points,Questia</a:t>
            </a:r>
            <a:r>
              <a:rPr lang="en-US" altLang="zh-HK" dirty="0" smtClean="0">
                <a:solidFill>
                  <a:schemeClr val="tx1"/>
                </a:solidFill>
              </a:rPr>
              <a:t>, </a:t>
            </a:r>
            <a:r>
              <a:rPr lang="en-US" altLang="zh-HK" dirty="0" err="1" smtClean="0">
                <a:solidFill>
                  <a:schemeClr val="tx1"/>
                </a:solidFill>
              </a:rPr>
              <a:t>WiseSearch</a:t>
            </a:r>
            <a:endParaRPr lang="en-US" altLang="zh-HK" dirty="0" smtClean="0">
              <a:solidFill>
                <a:schemeClr val="tx1"/>
              </a:solidFill>
            </a:endParaRPr>
          </a:p>
        </p:txBody>
      </p:sp>
      <p:sp>
        <p:nvSpPr>
          <p:cNvPr id="4" name="AutoShape 2" descr="history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5" name="AutoShape 4" descr="historyçåçæå°çµæ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6" name="AutoShape 6" descr="historyçåçæå°çµæ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0929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HK" b="1" dirty="0"/>
              <a:t>Narrow your search</a:t>
            </a:r>
            <a:endParaRPr lang="zh-HK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5536" y="3140968"/>
            <a:ext cx="8352928" cy="324036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altLang="zh-HK" b="1" dirty="0" smtClean="0"/>
              <a:t>                        “Or”               “AND”</a:t>
            </a:r>
          </a:p>
          <a:p>
            <a:pPr algn="l"/>
            <a:r>
              <a:rPr lang="en-US" altLang="zh-HK" dirty="0"/>
              <a:t>it will increase the number of documents that are </a:t>
            </a:r>
            <a:r>
              <a:rPr lang="en-US" altLang="zh-HK" dirty="0" smtClean="0"/>
              <a:t>found use </a:t>
            </a:r>
            <a:r>
              <a:rPr lang="en-US" altLang="zh-HK" dirty="0"/>
              <a:t>it when you short on </a:t>
            </a:r>
            <a:r>
              <a:rPr lang="en-US" altLang="zh-HK" dirty="0" smtClean="0"/>
              <a:t>results</a:t>
            </a:r>
          </a:p>
          <a:p>
            <a:pPr algn="l"/>
            <a:r>
              <a:rPr lang="en-US" altLang="zh-HK" dirty="0" smtClean="0"/>
              <a:t>example</a:t>
            </a:r>
            <a:r>
              <a:rPr lang="en-US" altLang="zh-HK" dirty="0"/>
              <a:t>: </a:t>
            </a:r>
            <a:endParaRPr lang="en-US" altLang="zh-HK" dirty="0" smtClean="0"/>
          </a:p>
          <a:p>
            <a:pPr algn="l"/>
            <a:r>
              <a:rPr lang="en-US" altLang="zh-HK" dirty="0" smtClean="0"/>
              <a:t>Hong Kong </a:t>
            </a:r>
            <a:r>
              <a:rPr lang="en-US" altLang="zh-HK" b="1" dirty="0"/>
              <a:t>Global </a:t>
            </a:r>
            <a:r>
              <a:rPr lang="en-US" altLang="zh-HK" b="1" dirty="0" smtClean="0"/>
              <a:t>Issues 5,284 results</a:t>
            </a:r>
          </a:p>
          <a:p>
            <a:pPr algn="l"/>
            <a:r>
              <a:rPr lang="en-US" altLang="zh-HK" dirty="0" smtClean="0"/>
              <a:t>Trade War </a:t>
            </a:r>
            <a:r>
              <a:rPr lang="en-US" altLang="zh-HK" b="1" dirty="0"/>
              <a:t>Global Issues </a:t>
            </a:r>
            <a:r>
              <a:rPr lang="en-US" altLang="zh-HK" b="1" dirty="0" smtClean="0"/>
              <a:t>20,383 results</a:t>
            </a:r>
          </a:p>
          <a:p>
            <a:pPr algn="l"/>
            <a:r>
              <a:rPr lang="en-US" altLang="zh-HK" dirty="0" smtClean="0"/>
              <a:t>Hong Kong </a:t>
            </a:r>
            <a:r>
              <a:rPr lang="en-US" altLang="zh-HK" dirty="0">
                <a:solidFill>
                  <a:srgbClr val="FF0000"/>
                </a:solidFill>
              </a:rPr>
              <a:t>AND</a:t>
            </a:r>
            <a:r>
              <a:rPr lang="en-US" altLang="zh-HK" dirty="0" smtClean="0"/>
              <a:t> Trade War </a:t>
            </a:r>
            <a:r>
              <a:rPr lang="en-US" altLang="zh-HK" b="1" dirty="0"/>
              <a:t>Global Issues </a:t>
            </a:r>
            <a:r>
              <a:rPr lang="en-US" altLang="zh-HK" b="1" dirty="0" smtClean="0"/>
              <a:t>992</a:t>
            </a:r>
          </a:p>
          <a:p>
            <a:pPr algn="l"/>
            <a:r>
              <a:rPr lang="en-US" altLang="zh-HK" dirty="0" smtClean="0"/>
              <a:t>Hong Kong </a:t>
            </a:r>
            <a:r>
              <a:rPr lang="en-US" altLang="zh-HK" dirty="0">
                <a:solidFill>
                  <a:srgbClr val="FF0000"/>
                </a:solidFill>
              </a:rPr>
              <a:t>AND</a:t>
            </a:r>
            <a:r>
              <a:rPr lang="en-US" altLang="zh-HK" dirty="0" smtClean="0"/>
              <a:t> Trade War </a:t>
            </a:r>
            <a:r>
              <a:rPr lang="en-US" altLang="zh-HK" dirty="0">
                <a:solidFill>
                  <a:srgbClr val="FF0000"/>
                </a:solidFill>
              </a:rPr>
              <a:t>AND</a:t>
            </a:r>
            <a:r>
              <a:rPr lang="en-US" altLang="zh-HK" dirty="0" smtClean="0"/>
              <a:t> Price </a:t>
            </a:r>
            <a:r>
              <a:rPr lang="en-US" altLang="zh-HK" b="1" dirty="0">
                <a:solidFill>
                  <a:srgbClr val="92D050"/>
                </a:solidFill>
              </a:rPr>
              <a:t>Global Issues </a:t>
            </a:r>
            <a:r>
              <a:rPr lang="en-US" altLang="zh-HK" b="1" dirty="0" smtClean="0">
                <a:solidFill>
                  <a:srgbClr val="92D050"/>
                </a:solidFill>
              </a:rPr>
              <a:t>50 results</a:t>
            </a:r>
            <a:endParaRPr lang="zh-HK" altLang="en-US" b="1" dirty="0">
              <a:solidFill>
                <a:srgbClr val="92D050"/>
              </a:solidFill>
            </a:endParaRPr>
          </a:p>
        </p:txBody>
      </p:sp>
      <p:pic>
        <p:nvPicPr>
          <p:cNvPr id="2050" name="Picture 2" descr="Image result for &quot;and&quot; &quot;o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1412776"/>
            <a:ext cx="44767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86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7" b="53654"/>
          <a:stretch/>
        </p:blipFill>
        <p:spPr bwMode="auto">
          <a:xfrm>
            <a:off x="107505" y="5053277"/>
            <a:ext cx="8975530" cy="178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9" b="46121"/>
          <a:stretch/>
        </p:blipFill>
        <p:spPr bwMode="auto">
          <a:xfrm>
            <a:off x="107504" y="1438948"/>
            <a:ext cx="8975530" cy="2134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Narrow your search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6851104" cy="1684784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6" name="矩形 5"/>
          <p:cNvSpPr/>
          <p:nvPr/>
        </p:nvSpPr>
        <p:spPr>
          <a:xfrm>
            <a:off x="107504" y="1084746"/>
            <a:ext cx="2952328" cy="16241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Search keyword: </a:t>
            </a:r>
            <a:endParaRPr lang="en-US" altLang="zh-HK" dirty="0"/>
          </a:p>
          <a:p>
            <a:pPr algn="ctr"/>
            <a:r>
              <a:rPr lang="en-US" altLang="zh-HK" dirty="0" smtClean="0"/>
              <a:t>Hong Kong</a:t>
            </a:r>
          </a:p>
          <a:p>
            <a:pPr algn="ctr"/>
            <a:r>
              <a:rPr lang="en-US" altLang="zh-HK" dirty="0" smtClean="0"/>
              <a:t>Search results: </a:t>
            </a:r>
          </a:p>
          <a:p>
            <a:pPr algn="ctr"/>
            <a:r>
              <a:rPr lang="en-US" altLang="zh-HK" sz="2400" dirty="0" smtClean="0">
                <a:solidFill>
                  <a:srgbClr val="FF0000"/>
                </a:solidFill>
              </a:rPr>
              <a:t>5,031+210+33+10……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504" y="3933056"/>
            <a:ext cx="2592288" cy="13029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Search keyword: Hong Kong </a:t>
            </a:r>
            <a:r>
              <a:rPr lang="en-US" altLang="zh-HK" dirty="0">
                <a:solidFill>
                  <a:srgbClr val="FF0000"/>
                </a:solidFill>
              </a:rPr>
              <a:t>AND</a:t>
            </a:r>
            <a:r>
              <a:rPr lang="en-US" altLang="zh-HK" dirty="0" smtClean="0"/>
              <a:t> </a:t>
            </a:r>
            <a:r>
              <a:rPr lang="en-US" altLang="zh-HK" dirty="0" smtClean="0"/>
              <a:t>trade war</a:t>
            </a:r>
          </a:p>
          <a:p>
            <a:pPr algn="ctr"/>
            <a:r>
              <a:rPr lang="en-US" altLang="zh-HK" dirty="0"/>
              <a:t>Search results: </a:t>
            </a:r>
          </a:p>
          <a:p>
            <a:pPr algn="ctr"/>
            <a:r>
              <a:rPr lang="en-US" altLang="zh-HK" sz="2400" dirty="0" smtClean="0">
                <a:solidFill>
                  <a:srgbClr val="FF0000"/>
                </a:solidFill>
              </a:rPr>
              <a:t>25+1+50+893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3" r="26227" b="53487"/>
          <a:stretch/>
        </p:blipFill>
        <p:spPr bwMode="auto">
          <a:xfrm>
            <a:off x="2105891" y="4904141"/>
            <a:ext cx="7038109" cy="193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3" r="30853" b="52900"/>
          <a:stretch/>
        </p:blipFill>
        <p:spPr bwMode="auto">
          <a:xfrm>
            <a:off x="611560" y="1879434"/>
            <a:ext cx="8418817" cy="2450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Narrow your search</a:t>
            </a:r>
            <a:endParaRPr lang="zh-HK" altLang="en-US" dirty="0"/>
          </a:p>
        </p:txBody>
      </p:sp>
      <p:sp>
        <p:nvSpPr>
          <p:cNvPr id="5" name="矩形 4"/>
          <p:cNvSpPr/>
          <p:nvPr/>
        </p:nvSpPr>
        <p:spPr>
          <a:xfrm>
            <a:off x="188481" y="1264711"/>
            <a:ext cx="3372640" cy="1354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K" dirty="0"/>
              <a:t>Search keyword: Hong Kong </a:t>
            </a:r>
            <a:r>
              <a:rPr lang="en-US" altLang="zh-HK" dirty="0">
                <a:solidFill>
                  <a:srgbClr val="FF0000"/>
                </a:solidFill>
              </a:rPr>
              <a:t>AND</a:t>
            </a:r>
            <a:r>
              <a:rPr lang="en-US" altLang="zh-HK" dirty="0" smtClean="0"/>
              <a:t> </a:t>
            </a:r>
            <a:r>
              <a:rPr lang="en-US" altLang="zh-HK" dirty="0"/>
              <a:t>trade </a:t>
            </a:r>
            <a:r>
              <a:rPr lang="en-US" altLang="zh-HK" dirty="0" smtClean="0"/>
              <a:t>war </a:t>
            </a:r>
            <a:r>
              <a:rPr lang="en-US" altLang="zh-HK" dirty="0">
                <a:solidFill>
                  <a:srgbClr val="FF0000"/>
                </a:solidFill>
              </a:rPr>
              <a:t>AND</a:t>
            </a:r>
            <a:r>
              <a:rPr lang="en-US" altLang="zh-HK" dirty="0" smtClean="0"/>
              <a:t> </a:t>
            </a:r>
            <a:r>
              <a:rPr lang="en-US" altLang="zh-HK" dirty="0" smtClean="0"/>
              <a:t>price</a:t>
            </a:r>
            <a:endParaRPr lang="en-US" altLang="zh-HK" dirty="0"/>
          </a:p>
          <a:p>
            <a:pPr algn="ctr"/>
            <a:r>
              <a:rPr lang="en-US" altLang="zh-HK" dirty="0"/>
              <a:t>Search results: </a:t>
            </a:r>
            <a:endParaRPr lang="en-US" altLang="zh-HK" dirty="0" smtClean="0"/>
          </a:p>
          <a:p>
            <a:pPr algn="ctr"/>
            <a:r>
              <a:rPr lang="en-US" altLang="zh-HK" dirty="0" smtClean="0">
                <a:solidFill>
                  <a:srgbClr val="00B050"/>
                </a:solidFill>
              </a:rPr>
              <a:t>1+1+47 (news)</a:t>
            </a:r>
            <a:endParaRPr lang="en-US" altLang="zh-HK" dirty="0">
              <a:solidFill>
                <a:srgbClr val="00B050"/>
              </a:solidFill>
            </a:endParaRPr>
          </a:p>
          <a:p>
            <a:pPr algn="ctr"/>
            <a:endParaRPr lang="en-US" altLang="zh-HK" dirty="0" smtClean="0"/>
          </a:p>
        </p:txBody>
      </p:sp>
      <p:sp>
        <p:nvSpPr>
          <p:cNvPr id="6" name="矩形 5"/>
          <p:cNvSpPr/>
          <p:nvPr/>
        </p:nvSpPr>
        <p:spPr>
          <a:xfrm>
            <a:off x="233240" y="4330294"/>
            <a:ext cx="3744416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K" dirty="0"/>
              <a:t>Search keyword: Hong Kong </a:t>
            </a:r>
            <a:r>
              <a:rPr lang="en-US" altLang="zh-HK" dirty="0">
                <a:solidFill>
                  <a:srgbClr val="FF0000"/>
                </a:solidFill>
              </a:rPr>
              <a:t>AND</a:t>
            </a:r>
            <a:r>
              <a:rPr lang="en-US" altLang="zh-HK" dirty="0" smtClean="0"/>
              <a:t> </a:t>
            </a:r>
            <a:r>
              <a:rPr lang="en-US" altLang="zh-HK" dirty="0"/>
              <a:t>trade war </a:t>
            </a:r>
            <a:r>
              <a:rPr lang="en-US" altLang="zh-HK" dirty="0">
                <a:solidFill>
                  <a:srgbClr val="FF0000"/>
                </a:solidFill>
              </a:rPr>
              <a:t>AND</a:t>
            </a:r>
            <a:r>
              <a:rPr lang="en-US" altLang="zh-HK" dirty="0"/>
              <a:t> </a:t>
            </a:r>
            <a:r>
              <a:rPr lang="en-US" altLang="zh-HK" dirty="0" smtClean="0"/>
              <a:t>price after 2018</a:t>
            </a:r>
            <a:endParaRPr lang="en-US" altLang="zh-HK" dirty="0"/>
          </a:p>
          <a:p>
            <a:pPr algn="ctr"/>
            <a:r>
              <a:rPr lang="en-US" altLang="zh-HK" dirty="0"/>
              <a:t>Search results: </a:t>
            </a:r>
          </a:p>
          <a:p>
            <a:pPr algn="ctr"/>
            <a:r>
              <a:rPr lang="en-US" altLang="zh-HK" dirty="0" smtClean="0">
                <a:solidFill>
                  <a:srgbClr val="00B050"/>
                </a:solidFill>
              </a:rPr>
              <a:t>1+1+29 </a:t>
            </a:r>
            <a:r>
              <a:rPr lang="en-US" altLang="zh-HK" dirty="0">
                <a:solidFill>
                  <a:srgbClr val="00B050"/>
                </a:solidFill>
              </a:rPr>
              <a:t>(news</a:t>
            </a:r>
            <a:r>
              <a:rPr lang="en-US" altLang="zh-HK" dirty="0" smtClean="0">
                <a:solidFill>
                  <a:srgbClr val="00B050"/>
                </a:solidFill>
              </a:rPr>
              <a:t>)</a:t>
            </a:r>
            <a:endParaRPr lang="en-US" altLang="zh-HK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21804" y="188641"/>
            <a:ext cx="7772400" cy="1080120"/>
          </a:xfrm>
        </p:spPr>
        <p:txBody>
          <a:bodyPr>
            <a:normAutofit/>
          </a:bodyPr>
          <a:lstStyle/>
          <a:p>
            <a:r>
              <a:rPr lang="en-US" altLang="zh-HK" b="1" dirty="0" smtClean="0"/>
              <a:t>Find your Topic</a:t>
            </a:r>
            <a:endParaRPr lang="zh-HK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5576" y="3140968"/>
            <a:ext cx="7992888" cy="3240360"/>
          </a:xfrm>
        </p:spPr>
        <p:txBody>
          <a:bodyPr>
            <a:normAutofit/>
          </a:bodyPr>
          <a:lstStyle/>
          <a:p>
            <a:endParaRPr lang="en-US" altLang="zh-HK" b="1" dirty="0" smtClean="0"/>
          </a:p>
          <a:p>
            <a:endParaRPr lang="zh-HK" altLang="en-US" b="1" dirty="0"/>
          </a:p>
        </p:txBody>
      </p:sp>
      <p:cxnSp>
        <p:nvCxnSpPr>
          <p:cNvPr id="5" name="直線單箭頭接點 4"/>
          <p:cNvCxnSpPr/>
          <p:nvPr/>
        </p:nvCxnSpPr>
        <p:spPr>
          <a:xfrm>
            <a:off x="1619672" y="4005064"/>
            <a:ext cx="59766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圓角矩形 5"/>
          <p:cNvSpPr/>
          <p:nvPr/>
        </p:nvSpPr>
        <p:spPr>
          <a:xfrm>
            <a:off x="107504" y="3573016"/>
            <a:ext cx="1512168" cy="86409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b="1" dirty="0" smtClean="0"/>
              <a:t>General</a:t>
            </a:r>
            <a:endParaRPr lang="zh-HK" altLang="en-US" sz="2800" b="1" dirty="0"/>
          </a:p>
        </p:txBody>
      </p:sp>
      <p:sp>
        <p:nvSpPr>
          <p:cNvPr id="7" name="圓角矩形 6"/>
          <p:cNvSpPr/>
          <p:nvPr/>
        </p:nvSpPr>
        <p:spPr>
          <a:xfrm>
            <a:off x="7596336" y="3573016"/>
            <a:ext cx="1394094" cy="7200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dirty="0" smtClean="0"/>
              <a:t>Specific</a:t>
            </a:r>
            <a:endParaRPr lang="zh-HK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1700064" y="4176494"/>
            <a:ext cx="1143744" cy="7920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 smtClean="0"/>
              <a:t>Subject Areas</a:t>
            </a:r>
            <a:endParaRPr lang="zh-HK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6211416" y="4167355"/>
            <a:ext cx="1384920" cy="7920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 smtClean="0"/>
              <a:t>Specific Topics</a:t>
            </a:r>
            <a:endParaRPr lang="zh-HK" altLang="en-US" b="1" dirty="0"/>
          </a:p>
        </p:txBody>
      </p:sp>
      <p:sp>
        <p:nvSpPr>
          <p:cNvPr id="13" name="矩形 12"/>
          <p:cNvSpPr/>
          <p:nvPr/>
        </p:nvSpPr>
        <p:spPr>
          <a:xfrm>
            <a:off x="2915816" y="4176494"/>
            <a:ext cx="1368152" cy="7920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 smtClean="0"/>
              <a:t>Subjects</a:t>
            </a:r>
            <a:endParaRPr lang="zh-HK" altLang="en-US" b="1" dirty="0"/>
          </a:p>
        </p:txBody>
      </p:sp>
      <p:sp>
        <p:nvSpPr>
          <p:cNvPr id="14" name="矩形 13"/>
          <p:cNvSpPr/>
          <p:nvPr/>
        </p:nvSpPr>
        <p:spPr>
          <a:xfrm>
            <a:off x="4355976" y="4167355"/>
            <a:ext cx="1728192" cy="7920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 smtClean="0"/>
              <a:t>Topic Areas</a:t>
            </a:r>
            <a:endParaRPr lang="zh-HK" altLang="en-US" b="1" dirty="0"/>
          </a:p>
        </p:txBody>
      </p:sp>
      <p:sp>
        <p:nvSpPr>
          <p:cNvPr id="15" name="矩形 14"/>
          <p:cNvSpPr/>
          <p:nvPr/>
        </p:nvSpPr>
        <p:spPr>
          <a:xfrm>
            <a:off x="1716563" y="5013176"/>
            <a:ext cx="1127245" cy="159331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 smtClean="0"/>
              <a:t>Art</a:t>
            </a:r>
          </a:p>
          <a:p>
            <a:pPr algn="ctr"/>
            <a:r>
              <a:rPr lang="en-US" altLang="zh-HK" b="1" dirty="0" smtClean="0"/>
              <a:t>Science</a:t>
            </a:r>
          </a:p>
          <a:p>
            <a:pPr algn="ctr"/>
            <a:r>
              <a:rPr lang="en-US" altLang="zh-HK" b="1" dirty="0" smtClean="0"/>
              <a:t>Social Studies</a:t>
            </a:r>
            <a:endParaRPr lang="zh-HK" altLang="en-US" b="1" dirty="0"/>
          </a:p>
        </p:txBody>
      </p:sp>
      <p:sp>
        <p:nvSpPr>
          <p:cNvPr id="16" name="矩形 15"/>
          <p:cNvSpPr/>
          <p:nvPr/>
        </p:nvSpPr>
        <p:spPr>
          <a:xfrm>
            <a:off x="6211416" y="5013175"/>
            <a:ext cx="1384920" cy="15841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 smtClean="0"/>
              <a:t>Picasso</a:t>
            </a:r>
          </a:p>
          <a:p>
            <a:pPr algn="ctr"/>
            <a:r>
              <a:rPr lang="en-US" altLang="zh-HK" b="1" dirty="0" smtClean="0"/>
              <a:t>Otters</a:t>
            </a:r>
          </a:p>
          <a:p>
            <a:pPr algn="ctr"/>
            <a:r>
              <a:rPr lang="en-US" altLang="zh-HK" b="1" dirty="0" smtClean="0"/>
              <a:t>Hong Kong</a:t>
            </a:r>
            <a:endParaRPr lang="zh-HK" altLang="en-US" b="1" dirty="0"/>
          </a:p>
        </p:txBody>
      </p:sp>
      <p:sp>
        <p:nvSpPr>
          <p:cNvPr id="17" name="矩形 16"/>
          <p:cNvSpPr/>
          <p:nvPr/>
        </p:nvSpPr>
        <p:spPr>
          <a:xfrm>
            <a:off x="2915816" y="5013176"/>
            <a:ext cx="1368152" cy="16115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 smtClean="0"/>
              <a:t>Painting</a:t>
            </a:r>
          </a:p>
          <a:p>
            <a:pPr algn="ctr"/>
            <a:r>
              <a:rPr lang="en-US" altLang="zh-HK" b="1" dirty="0" smtClean="0"/>
              <a:t>Biology</a:t>
            </a:r>
          </a:p>
          <a:p>
            <a:pPr algn="ctr"/>
            <a:r>
              <a:rPr lang="en-US" altLang="zh-HK" b="1" dirty="0" smtClean="0"/>
              <a:t>Geography</a:t>
            </a:r>
            <a:endParaRPr lang="zh-HK" altLang="en-US" b="1" dirty="0"/>
          </a:p>
        </p:txBody>
      </p:sp>
      <p:sp>
        <p:nvSpPr>
          <p:cNvPr id="18" name="矩形 17"/>
          <p:cNvSpPr/>
          <p:nvPr/>
        </p:nvSpPr>
        <p:spPr>
          <a:xfrm>
            <a:off x="4358227" y="5013176"/>
            <a:ext cx="1725941" cy="15841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 smtClean="0"/>
              <a:t>Modern Artists</a:t>
            </a:r>
          </a:p>
          <a:p>
            <a:pPr algn="ctr"/>
            <a:r>
              <a:rPr lang="en-US" altLang="zh-HK" b="1" dirty="0" smtClean="0"/>
              <a:t>Sea Creatures</a:t>
            </a:r>
          </a:p>
          <a:p>
            <a:pPr algn="ctr"/>
            <a:r>
              <a:rPr lang="en-US" altLang="zh-HK" b="1" dirty="0" smtClean="0"/>
              <a:t>Pacific Rim</a:t>
            </a:r>
            <a:endParaRPr lang="zh-HK" altLang="en-US" b="1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470" y="1032917"/>
            <a:ext cx="5335067" cy="275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9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:\ftphome\2020-2021\Activities\Secondary\EE research skill 2020-2021\SSEC_709_200911140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5" b="8380"/>
          <a:stretch/>
        </p:blipFill>
        <p:spPr bwMode="auto">
          <a:xfrm>
            <a:off x="0" y="0"/>
            <a:ext cx="4640239" cy="680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:\SEC_LIB\SSEC_709_200911165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38" y="404663"/>
            <a:ext cx="4396257" cy="621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10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HK" b="1" dirty="0" smtClean="0">
                <a:solidFill>
                  <a:schemeClr val="bg1"/>
                </a:solidFill>
              </a:rPr>
              <a:t>APA</a:t>
            </a:r>
            <a:endParaRPr lang="zh-HK" altLang="en-US" b="1" dirty="0">
              <a:solidFill>
                <a:schemeClr val="bg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7992888" cy="3240360"/>
          </a:xfrm>
        </p:spPr>
        <p:txBody>
          <a:bodyPr>
            <a:normAutofit/>
          </a:bodyPr>
          <a:lstStyle/>
          <a:p>
            <a:r>
              <a:rPr lang="en-US" altLang="zh-HK" sz="8800" b="1" dirty="0" smtClean="0"/>
              <a:t>You Must Know</a:t>
            </a:r>
            <a:endParaRPr lang="zh-HK" alt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7401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417" y="188640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HK" b="1" dirty="0" smtClean="0"/>
              <a:t>Books</a:t>
            </a:r>
            <a:endParaRPr lang="zh-HK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5576" y="3140968"/>
            <a:ext cx="7992888" cy="3240360"/>
          </a:xfrm>
        </p:spPr>
        <p:txBody>
          <a:bodyPr>
            <a:normAutofit/>
          </a:bodyPr>
          <a:lstStyle/>
          <a:p>
            <a:pPr algn="l"/>
            <a:endParaRPr lang="zh-HK" altLang="en-US" b="1" dirty="0"/>
          </a:p>
        </p:txBody>
      </p:sp>
      <p:pic>
        <p:nvPicPr>
          <p:cNvPr id="1026" name="Picture 2" descr="L:\ftphome\4. Isaac\IB International baccalaureate\EE lesson 2017-2018\book cit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97" y="2780928"/>
            <a:ext cx="7560840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圓角矩形 4"/>
          <p:cNvSpPr/>
          <p:nvPr/>
        </p:nvSpPr>
        <p:spPr>
          <a:xfrm>
            <a:off x="7236296" y="3140968"/>
            <a:ext cx="1080120" cy="63500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b="1" i="1" dirty="0" smtClean="0"/>
              <a:t>Italic</a:t>
            </a:r>
            <a:endParaRPr lang="zh-HK" alt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3480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HK" b="1" dirty="0" smtClean="0"/>
              <a:t>Books</a:t>
            </a:r>
            <a:endParaRPr lang="zh-HK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9512" y="2780928"/>
            <a:ext cx="8568952" cy="36004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altLang="zh-HK" b="1" dirty="0"/>
              <a:t>Book with two or more authors :</a:t>
            </a:r>
          </a:p>
          <a:p>
            <a:pPr algn="l"/>
            <a:endParaRPr lang="en-US" altLang="zh-HK" b="1" dirty="0"/>
          </a:p>
          <a:p>
            <a:pPr algn="l"/>
            <a:r>
              <a:rPr lang="en-US" altLang="zh-HK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HK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List    </a:t>
            </a:r>
            <a:endParaRPr lang="en-US" altLang="zh-HK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Krause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L., Bob, S., &amp; John, S. (2006). </a:t>
            </a:r>
            <a:r>
              <a:rPr lang="en-US" altLang="zh-H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 psychology for learning and teaching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(2nd ed.). South Melbourne, Vic., Australia: Thomson. </a:t>
            </a:r>
            <a:endParaRPr lang="en-US" altLang="zh-H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H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HK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In-text </a:t>
            </a:r>
            <a:r>
              <a:rPr lang="en-US" altLang="zh-HK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citation    </a:t>
            </a:r>
            <a:endParaRPr lang="en-US" altLang="zh-HK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Krause et al.,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2006, </a:t>
            </a:r>
            <a:r>
              <a:rPr lang="en-US" altLang="zh-H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p.26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6577577" y="3356992"/>
            <a:ext cx="1080120" cy="63500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b="1" i="1" dirty="0" smtClean="0"/>
              <a:t>Italic</a:t>
            </a:r>
            <a:endParaRPr lang="zh-HK" alt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8211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HK" b="1" dirty="0" smtClean="0"/>
              <a:t>Journal</a:t>
            </a:r>
            <a:endParaRPr lang="zh-HK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5576" y="3140968"/>
            <a:ext cx="7992888" cy="3240360"/>
          </a:xfrm>
        </p:spPr>
        <p:txBody>
          <a:bodyPr>
            <a:normAutofit/>
          </a:bodyPr>
          <a:lstStyle/>
          <a:p>
            <a:pPr algn="l"/>
            <a:endParaRPr lang="zh-HK" altLang="en-US" b="1" dirty="0"/>
          </a:p>
        </p:txBody>
      </p:sp>
      <p:pic>
        <p:nvPicPr>
          <p:cNvPr id="2050" name="Picture 2" descr="L:\ftphome\4. Isaac\IB International baccalaureate\EE lesson 2017-2018\APAJour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4"/>
          <a:stretch/>
        </p:blipFill>
        <p:spPr bwMode="auto">
          <a:xfrm>
            <a:off x="295917" y="1484784"/>
            <a:ext cx="8424542" cy="5099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圓角矩形 3"/>
          <p:cNvSpPr/>
          <p:nvPr/>
        </p:nvSpPr>
        <p:spPr>
          <a:xfrm>
            <a:off x="7657697" y="5559396"/>
            <a:ext cx="1080120" cy="63500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b="1" i="1" dirty="0" smtClean="0"/>
              <a:t>Italic</a:t>
            </a:r>
            <a:endParaRPr lang="zh-HK" alt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5397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74173" y="26064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HK" b="1" dirty="0" smtClean="0"/>
              <a:t>Online Sources</a:t>
            </a:r>
            <a:endParaRPr lang="zh-HK" altLang="en-US" b="1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074" name="Picture 2" descr="L:\ftphome\4. Isaac\IB International baccalaureate\EE lesson 2017-2018\APA-Webs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6" y="3068960"/>
            <a:ext cx="905243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27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L:\ftphome\4. Isaac\Weebly\database\questiaschoo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281" y="4737675"/>
            <a:ext cx="2789223" cy="207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L:\ftphome\4. Isaac\Weebly\database\global-issues-in-contex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31" y="3914495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339752" y="3384976"/>
            <a:ext cx="4536504" cy="2492295"/>
          </a:xfrm>
        </p:spPr>
        <p:txBody>
          <a:bodyPr>
            <a:normAutofit fontScale="85000" lnSpcReduction="20000"/>
          </a:bodyPr>
          <a:lstStyle/>
          <a:p>
            <a:r>
              <a:rPr lang="en-US" altLang="zh-HK" dirty="0"/>
              <a:t>Global Issue in </a:t>
            </a:r>
            <a:r>
              <a:rPr lang="en-US" altLang="zh-HK" dirty="0" smtClean="0"/>
              <a:t>Context</a:t>
            </a:r>
          </a:p>
          <a:p>
            <a:r>
              <a:rPr lang="en-US" altLang="zh-HK" dirty="0" smtClean="0"/>
              <a:t>Opposing </a:t>
            </a:r>
            <a:r>
              <a:rPr lang="en-US" altLang="zh-HK" dirty="0"/>
              <a:t>View </a:t>
            </a:r>
            <a:r>
              <a:rPr lang="en-US" altLang="zh-HK" dirty="0" smtClean="0"/>
              <a:t>Points</a:t>
            </a:r>
          </a:p>
          <a:p>
            <a:r>
              <a:rPr lang="en-US" altLang="zh-HK" dirty="0" smtClean="0"/>
              <a:t>National Geographic</a:t>
            </a:r>
          </a:p>
          <a:p>
            <a:r>
              <a:rPr lang="en-US" altLang="zh-HK" dirty="0" err="1" smtClean="0"/>
              <a:t>GVRL</a:t>
            </a:r>
            <a:endParaRPr lang="en-US" altLang="zh-HK" dirty="0" smtClean="0"/>
          </a:p>
          <a:p>
            <a:r>
              <a:rPr lang="en-US" altLang="zh-HK" dirty="0" err="1" smtClean="0"/>
              <a:t>Questia</a:t>
            </a:r>
            <a:r>
              <a:rPr lang="en-US" altLang="zh-HK" dirty="0" smtClean="0"/>
              <a:t> </a:t>
            </a:r>
            <a:r>
              <a:rPr lang="en-US" altLang="zh-HK" dirty="0" smtClean="0"/>
              <a:t>School</a:t>
            </a:r>
          </a:p>
          <a:p>
            <a:r>
              <a:rPr lang="en-US" altLang="zh-HK" dirty="0" err="1" smtClean="0"/>
              <a:t>Jstor</a:t>
            </a:r>
            <a:r>
              <a:rPr lang="en-US" altLang="zh-HK" dirty="0" smtClean="0"/>
              <a:t> (Campus use only)</a:t>
            </a:r>
            <a:endParaRPr lang="zh-HK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Library Databases</a:t>
            </a:r>
            <a:endParaRPr lang="zh-HK" altLang="en-US" dirty="0"/>
          </a:p>
        </p:txBody>
      </p:sp>
      <p:pic>
        <p:nvPicPr>
          <p:cNvPr id="2055" name="Picture 7" descr="L:\ftphome\4. Isaac\Weebly\database\opposingViewpoints_in_context-300x1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59" y="285542"/>
            <a:ext cx="3450953" cy="14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:\ftphome\2018-2019\Database\Secondary\Jstor\jstor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35233"/>
            <a:ext cx="1512168" cy="209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图片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121" y="285542"/>
            <a:ext cx="330517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图片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03260"/>
            <a:ext cx="16478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2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HK" b="1" dirty="0" smtClean="0"/>
              <a:t>Online Sources</a:t>
            </a:r>
            <a:endParaRPr lang="zh-HK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7992888" cy="446449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altLang="zh-H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Webpages </a:t>
            </a:r>
            <a:r>
              <a:rPr lang="en-US" altLang="zh-HK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referenced, reference the </a:t>
            </a:r>
            <a:r>
              <a:rPr lang="en-US" altLang="zh-H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homepage</a:t>
            </a:r>
          </a:p>
          <a:p>
            <a:pPr algn="l"/>
            <a:endParaRPr lang="en-US" altLang="zh-H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HK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HK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List   </a:t>
            </a:r>
            <a:endParaRPr lang="en-US" altLang="zh-HK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HK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 </a:t>
            </a:r>
            <a:r>
              <a:rPr lang="en-US" altLang="zh-HK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Zealand. (2007). New Zealand in profile 2007. Retrieved from http://</a:t>
            </a:r>
            <a:r>
              <a:rPr lang="en-US" altLang="zh-HK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www.stats.govt.nz</a:t>
            </a:r>
            <a:r>
              <a:rPr lang="en-US" altLang="zh-HK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HK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H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HK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In-text </a:t>
            </a:r>
            <a:r>
              <a:rPr lang="en-US" altLang="zh-HK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citation    </a:t>
            </a:r>
            <a:endParaRPr lang="en-US" altLang="zh-HK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HK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 New Zealand, 2007)</a:t>
            </a:r>
            <a:endParaRPr lang="zh-HK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b="1" dirty="0" smtClean="0"/>
              <a:t>Ask Librarian</a:t>
            </a:r>
            <a:br>
              <a:rPr lang="en-US" altLang="zh-HK" b="1" dirty="0" smtClean="0"/>
            </a:br>
            <a:r>
              <a:rPr lang="en-US" altLang="zh-HK" b="1" dirty="0" smtClean="0"/>
              <a:t/>
            </a:r>
            <a:br>
              <a:rPr lang="en-US" altLang="zh-HK" b="1" dirty="0" smtClean="0"/>
            </a:br>
            <a:r>
              <a:rPr lang="en-US" altLang="zh-HK" b="1" dirty="0" smtClean="0"/>
              <a:t>email: </a:t>
            </a:r>
            <a:r>
              <a:rPr lang="en-US" altLang="zh-HK" b="1" dirty="0" err="1" smtClean="0"/>
              <a:t>laich@logosacademy.edu.hk</a:t>
            </a:r>
            <a:endParaRPr lang="zh-HK" altLang="en-US" b="1" dirty="0"/>
          </a:p>
        </p:txBody>
      </p:sp>
    </p:spTree>
    <p:extLst>
      <p:ext uri="{BB962C8B-B14F-4D97-AF65-F5344CB8AC3E}">
        <p14:creationId xmlns:p14="http://schemas.microsoft.com/office/powerpoint/2010/main" val="6346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相關圖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2296505"/>
            <a:ext cx="4861461" cy="458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503" y="0"/>
            <a:ext cx="6607193" cy="4149080"/>
          </a:xfrm>
        </p:spPr>
        <p:txBody>
          <a:bodyPr>
            <a:normAutofit/>
          </a:bodyPr>
          <a:lstStyle/>
          <a:p>
            <a:r>
              <a:rPr lang="en-US" altLang="zh-HK" b="1" dirty="0" smtClean="0"/>
              <a:t>Play with the Databases,  </a:t>
            </a:r>
            <a:r>
              <a:rPr lang="en-US" altLang="zh-HK" b="1" dirty="0" smtClean="0">
                <a:solidFill>
                  <a:srgbClr val="FF0000"/>
                </a:solidFill>
              </a:rPr>
              <a:t/>
            </a:r>
            <a:br>
              <a:rPr lang="en-US" altLang="zh-HK" b="1" dirty="0" smtClean="0">
                <a:solidFill>
                  <a:srgbClr val="FF0000"/>
                </a:solidFill>
              </a:rPr>
            </a:br>
            <a:r>
              <a:rPr lang="en-US" altLang="zh-HK" b="1" dirty="0" smtClean="0">
                <a:solidFill>
                  <a:srgbClr val="FF0000"/>
                </a:solidFill>
              </a:rPr>
              <a:t>Not that hard!</a:t>
            </a:r>
            <a:br>
              <a:rPr lang="en-US" altLang="zh-HK" b="1" dirty="0" smtClean="0">
                <a:solidFill>
                  <a:srgbClr val="FF0000"/>
                </a:solidFill>
              </a:rPr>
            </a:br>
            <a:r>
              <a:rPr lang="en-US" altLang="zh-HK" b="1" dirty="0" smtClean="0">
                <a:solidFill>
                  <a:srgbClr val="FF0000"/>
                </a:solidFill>
              </a:rPr>
              <a:t>Save Time!</a:t>
            </a:r>
            <a:br>
              <a:rPr lang="en-US" altLang="zh-HK" b="1" dirty="0" smtClean="0">
                <a:solidFill>
                  <a:srgbClr val="FF0000"/>
                </a:solidFill>
              </a:rPr>
            </a:br>
            <a:r>
              <a:rPr lang="en-US" altLang="zh-HK" b="1" dirty="0" smtClean="0">
                <a:solidFill>
                  <a:srgbClr val="FF0000"/>
                </a:solidFill>
              </a:rPr>
              <a:t>Good results!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0" b="5279"/>
          <a:stretch/>
        </p:blipFill>
        <p:spPr bwMode="auto">
          <a:xfrm>
            <a:off x="1524000" y="0"/>
            <a:ext cx="7620000" cy="354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06380" y="2636912"/>
            <a:ext cx="40178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 smtClean="0"/>
              <a:t>Logos Library Website</a:t>
            </a:r>
          </a:p>
          <a:p>
            <a:endParaRPr lang="en-US" altLang="zh-HK" dirty="0"/>
          </a:p>
          <a:p>
            <a:endParaRPr lang="en-US" altLang="zh-HK" dirty="0" smtClean="0"/>
          </a:p>
          <a:p>
            <a:r>
              <a:rPr lang="en-US" altLang="zh-HK" dirty="0" smtClean="0"/>
              <a:t>http</a:t>
            </a:r>
            <a:r>
              <a:rPr lang="en-US" altLang="zh-HK" dirty="0"/>
              <a:t>://</a:t>
            </a:r>
            <a:r>
              <a:rPr lang="en-US" altLang="zh-HK" dirty="0" err="1"/>
              <a:t>logosacademylibrary.weebly.com</a:t>
            </a:r>
            <a:r>
              <a:rPr lang="en-US" altLang="zh-HK" dirty="0"/>
              <a:t>/secondary---</a:t>
            </a:r>
            <a:r>
              <a:rPr lang="en-US" altLang="zh-HK" dirty="0" err="1"/>
              <a:t>2001323416.html</a:t>
            </a:r>
            <a:endParaRPr lang="en-US" altLang="zh-H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6" t="15771" r="27804" b="18796"/>
          <a:stretch/>
        </p:blipFill>
        <p:spPr bwMode="auto">
          <a:xfrm>
            <a:off x="4716016" y="3542635"/>
            <a:ext cx="3957851" cy="28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8" t="21827" r="22463" b="22133"/>
          <a:stretch/>
        </p:blipFill>
        <p:spPr bwMode="auto">
          <a:xfrm>
            <a:off x="-33529" y="4455994"/>
            <a:ext cx="4357792" cy="24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06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4" t="10388" r="627" b="3825"/>
          <a:stretch/>
        </p:blipFill>
        <p:spPr bwMode="auto">
          <a:xfrm>
            <a:off x="256968" y="1484784"/>
            <a:ext cx="8871044" cy="315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39552" y="332656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 err="1"/>
              <a:t>Questia</a:t>
            </a:r>
            <a:r>
              <a:rPr lang="en-US" altLang="zh-HK" dirty="0"/>
              <a:t> School</a:t>
            </a:r>
          </a:p>
        </p:txBody>
      </p:sp>
      <p:sp>
        <p:nvSpPr>
          <p:cNvPr id="5" name="矩形 4"/>
          <p:cNvSpPr/>
          <p:nvPr/>
        </p:nvSpPr>
        <p:spPr>
          <a:xfrm>
            <a:off x="566982" y="5013176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 smtClean="0"/>
              <a:t>Login: </a:t>
            </a:r>
            <a:r>
              <a:rPr lang="en-US" altLang="zh-HK" dirty="0" smtClean="0"/>
              <a:t>sXXXXXXX@logosacademy.edu.hk</a:t>
            </a:r>
          </a:p>
          <a:p>
            <a:r>
              <a:rPr lang="en-US" altLang="zh-HK" dirty="0" smtClean="0"/>
              <a:t>PW: student</a:t>
            </a: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34387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552" y="332656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/>
              <a:t> Global Issues</a:t>
            </a:r>
          </a:p>
          <a:p>
            <a:r>
              <a:rPr lang="en-US" altLang="zh-HK" dirty="0" smtClean="0"/>
              <a:t>Opposing Viewpoints</a:t>
            </a:r>
          </a:p>
          <a:p>
            <a:r>
              <a:rPr lang="en-US" altLang="zh-HK" dirty="0" smtClean="0"/>
              <a:t>National Geographic Virtual Library</a:t>
            </a:r>
          </a:p>
          <a:p>
            <a:r>
              <a:rPr lang="en-US" altLang="zh-HK" dirty="0" smtClean="0"/>
              <a:t>Gale Virtual Reference Library (</a:t>
            </a:r>
            <a:r>
              <a:rPr lang="en-US" altLang="zh-HK" dirty="0" err="1" smtClean="0"/>
              <a:t>ebook</a:t>
            </a:r>
            <a:r>
              <a:rPr lang="en-US" altLang="zh-HK" dirty="0" smtClean="0"/>
              <a:t>)</a:t>
            </a:r>
          </a:p>
        </p:txBody>
      </p:sp>
      <p:sp>
        <p:nvSpPr>
          <p:cNvPr id="5" name="矩形 4"/>
          <p:cNvSpPr/>
          <p:nvPr/>
        </p:nvSpPr>
        <p:spPr>
          <a:xfrm>
            <a:off x="566982" y="5313982"/>
            <a:ext cx="81094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PW: Focus</a:t>
            </a:r>
            <a:endParaRPr lang="en-US" altLang="zh-HK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L:\ftphome\4. Isaac\Weebly\database\global-issues-in-con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741" y="2060848"/>
            <a:ext cx="3300412" cy="247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L:\ftphome\4. Isaac\Weebly\database\opposingViewpoints_in_context-300x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798" y="332656"/>
            <a:ext cx="3490299" cy="148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图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82" y="2060848"/>
            <a:ext cx="330517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图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469" y="3365351"/>
            <a:ext cx="16478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3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35696" y="188640"/>
            <a:ext cx="6080720" cy="673487"/>
          </a:xfrm>
        </p:spPr>
        <p:txBody>
          <a:bodyPr>
            <a:normAutofit/>
          </a:bodyPr>
          <a:lstStyle/>
          <a:p>
            <a:r>
              <a:rPr lang="en-US" altLang="zh-HK" dirty="0" err="1" smtClean="0"/>
              <a:t>Jstor</a:t>
            </a:r>
            <a:endParaRPr lang="zh-HK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24719" r="15714" b="5185"/>
          <a:stretch/>
        </p:blipFill>
        <p:spPr bwMode="auto">
          <a:xfrm>
            <a:off x="611559" y="950821"/>
            <a:ext cx="7913103" cy="436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副標題 2"/>
          <p:cNvSpPr txBox="1">
            <a:spLocks/>
          </p:cNvSpPr>
          <p:nvPr/>
        </p:nvSpPr>
        <p:spPr>
          <a:xfrm>
            <a:off x="755576" y="5805264"/>
            <a:ext cx="6080720" cy="67348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dirty="0" smtClean="0">
                <a:solidFill>
                  <a:srgbClr val="FF0000"/>
                </a:solidFill>
              </a:rPr>
              <a:t>Disadvantage: Results including other language</a:t>
            </a:r>
          </a:p>
          <a:p>
            <a:r>
              <a:rPr lang="en-US" altLang="zh-HK" dirty="0" smtClean="0">
                <a:solidFill>
                  <a:srgbClr val="FF0000"/>
                </a:solidFill>
              </a:rPr>
              <a:t>Campus Used Only</a:t>
            </a:r>
            <a:endParaRPr lang="zh-HK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4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e specif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33" y="764704"/>
            <a:ext cx="7568605" cy="324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0738" y="188640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HK" b="1" dirty="0" smtClean="0"/>
              <a:t>Narrow your search</a:t>
            </a:r>
            <a:endParaRPr lang="zh-HK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3717032"/>
            <a:ext cx="6440760" cy="2664296"/>
          </a:xfrm>
        </p:spPr>
        <p:txBody>
          <a:bodyPr>
            <a:normAutofit/>
          </a:bodyPr>
          <a:lstStyle/>
          <a:p>
            <a:r>
              <a:rPr lang="en-US" altLang="zh-HK" b="1" dirty="0"/>
              <a:t>Be </a:t>
            </a:r>
            <a:r>
              <a:rPr lang="en-US" altLang="zh-HK" b="1" dirty="0" smtClean="0"/>
              <a:t>specific</a:t>
            </a:r>
          </a:p>
          <a:p>
            <a:pPr algn="l"/>
            <a:r>
              <a:rPr lang="en-US" altLang="zh-HK" dirty="0" smtClean="0"/>
              <a:t>6303 </a:t>
            </a:r>
            <a:r>
              <a:rPr lang="en-US" altLang="zh-HK" dirty="0"/>
              <a:t>results related to "</a:t>
            </a:r>
            <a:r>
              <a:rPr lang="en-US" altLang="zh-HK" dirty="0" smtClean="0"/>
              <a:t>Iraq“</a:t>
            </a:r>
          </a:p>
          <a:p>
            <a:pPr algn="l"/>
            <a:r>
              <a:rPr lang="en-US" altLang="zh-HK" dirty="0" smtClean="0"/>
              <a:t>623 </a:t>
            </a:r>
            <a:r>
              <a:rPr lang="en-US" altLang="zh-HK" dirty="0"/>
              <a:t>results related to "Iraq </a:t>
            </a:r>
            <a:r>
              <a:rPr lang="en-US" altLang="zh-HK" dirty="0" smtClean="0"/>
              <a:t>war“</a:t>
            </a:r>
          </a:p>
          <a:p>
            <a:pPr algn="l"/>
            <a:r>
              <a:rPr lang="en-US" altLang="zh-HK" dirty="0" smtClean="0"/>
              <a:t>12 </a:t>
            </a:r>
            <a:r>
              <a:rPr lang="en-US" altLang="zh-HK" dirty="0"/>
              <a:t>results related to "Iraq war probe"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7302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HK" b="1" dirty="0"/>
              <a:t>Narrow your search</a:t>
            </a:r>
            <a:endParaRPr lang="zh-HK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5576" y="3140968"/>
            <a:ext cx="7992888" cy="324036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altLang="zh-HK" b="1" dirty="0" smtClean="0"/>
              <a:t>                        “Or”               “AND”</a:t>
            </a:r>
          </a:p>
          <a:p>
            <a:pPr algn="l"/>
            <a:r>
              <a:rPr lang="en-US" altLang="zh-HK" dirty="0"/>
              <a:t>it will increase the number of documents that are </a:t>
            </a:r>
            <a:r>
              <a:rPr lang="en-US" altLang="zh-HK" dirty="0" smtClean="0"/>
              <a:t>found use </a:t>
            </a:r>
            <a:r>
              <a:rPr lang="en-US" altLang="zh-HK" dirty="0"/>
              <a:t>it when you short on </a:t>
            </a:r>
            <a:r>
              <a:rPr lang="en-US" altLang="zh-HK" dirty="0" smtClean="0"/>
              <a:t>results</a:t>
            </a:r>
          </a:p>
          <a:p>
            <a:pPr algn="l"/>
            <a:r>
              <a:rPr lang="en-US" altLang="zh-HK" dirty="0" smtClean="0"/>
              <a:t>example</a:t>
            </a:r>
            <a:r>
              <a:rPr lang="en-US" altLang="zh-HK" dirty="0"/>
              <a:t>: </a:t>
            </a:r>
            <a:endParaRPr lang="en-US" altLang="zh-HK" dirty="0" smtClean="0"/>
          </a:p>
          <a:p>
            <a:pPr algn="l"/>
            <a:r>
              <a:rPr lang="en-US" altLang="zh-HK" dirty="0"/>
              <a:t>Racism </a:t>
            </a:r>
            <a:r>
              <a:rPr lang="en-US" altLang="zh-HK" b="1" dirty="0"/>
              <a:t>Global Viewpoints 5,927</a:t>
            </a:r>
            <a:r>
              <a:rPr lang="zh-HK" altLang="en-US" b="1" dirty="0" smtClean="0"/>
              <a:t>  </a:t>
            </a:r>
            <a:r>
              <a:rPr lang="en-US" altLang="zh-HK" b="1" dirty="0" smtClean="0"/>
              <a:t>Reference </a:t>
            </a:r>
            <a:r>
              <a:rPr lang="en-US" altLang="zh-HK" b="1" dirty="0"/>
              <a:t>879</a:t>
            </a:r>
            <a:endParaRPr lang="en-US" altLang="zh-HK" b="1" dirty="0" smtClean="0"/>
          </a:p>
          <a:p>
            <a:pPr algn="l"/>
            <a:r>
              <a:rPr lang="en-US" altLang="zh-HK" dirty="0"/>
              <a:t>Prejudice </a:t>
            </a:r>
            <a:r>
              <a:rPr lang="en-US" altLang="zh-HK" b="1" dirty="0"/>
              <a:t>Global Viewpoints 2,685 Reference 124</a:t>
            </a:r>
            <a:endParaRPr lang="en-US" altLang="zh-HK" b="1" dirty="0" smtClean="0"/>
          </a:p>
          <a:p>
            <a:pPr algn="l"/>
            <a:r>
              <a:rPr lang="en-US" altLang="zh-HK" dirty="0" smtClean="0"/>
              <a:t>racism </a:t>
            </a:r>
            <a:r>
              <a:rPr lang="en-US" altLang="zh-HK" dirty="0">
                <a:solidFill>
                  <a:srgbClr val="FF0000"/>
                </a:solidFill>
              </a:rPr>
              <a:t>OR</a:t>
            </a:r>
            <a:r>
              <a:rPr lang="en-US" altLang="zh-HK" dirty="0"/>
              <a:t> prejudice </a:t>
            </a:r>
            <a:r>
              <a:rPr lang="en-US" altLang="zh-HK" b="1" dirty="0"/>
              <a:t>Global Viewpoints 12,912 Reference 1,034</a:t>
            </a:r>
            <a:endParaRPr lang="en-US" altLang="zh-HK" b="1" dirty="0" smtClean="0"/>
          </a:p>
          <a:p>
            <a:pPr algn="l"/>
            <a:r>
              <a:rPr lang="en-US" altLang="zh-HK" dirty="0"/>
              <a:t>racism </a:t>
            </a:r>
            <a:r>
              <a:rPr lang="en-US" altLang="zh-HK" dirty="0">
                <a:solidFill>
                  <a:srgbClr val="FF0000"/>
                </a:solidFill>
              </a:rPr>
              <a:t>AND</a:t>
            </a:r>
            <a:r>
              <a:rPr lang="en-US" altLang="zh-HK" dirty="0" smtClean="0"/>
              <a:t> </a:t>
            </a:r>
            <a:r>
              <a:rPr lang="en-US" altLang="zh-HK" dirty="0"/>
              <a:t>prejudice </a:t>
            </a:r>
            <a:r>
              <a:rPr lang="en-US" altLang="zh-HK" b="1" dirty="0"/>
              <a:t>Global Viewpoints 564 Reference 66</a:t>
            </a:r>
            <a:endParaRPr lang="zh-HK" altLang="en-US" b="1" dirty="0"/>
          </a:p>
        </p:txBody>
      </p:sp>
      <p:pic>
        <p:nvPicPr>
          <p:cNvPr id="2050" name="Picture 2" descr="Image result for &quot;and&quot; &quot;o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1412776"/>
            <a:ext cx="44767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0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4051</TotalTime>
  <Words>453</Words>
  <Application>Microsoft Office PowerPoint</Application>
  <PresentationFormat>如螢幕大小 (4:3)</PresentationFormat>
  <Paragraphs>113</Paragraphs>
  <Slides>21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佈景主題</vt:lpstr>
      <vt:lpstr>Tips for Online Searching 2020-2021</vt:lpstr>
      <vt:lpstr>Library Databases</vt:lpstr>
      <vt:lpstr>Play with the Databases,   Not that hard! Save Time! Good results!</vt:lpstr>
      <vt:lpstr>PowerPoint 簡報</vt:lpstr>
      <vt:lpstr>PowerPoint 簡報</vt:lpstr>
      <vt:lpstr>PowerPoint 簡報</vt:lpstr>
      <vt:lpstr>PowerPoint 簡報</vt:lpstr>
      <vt:lpstr>Narrow your search</vt:lpstr>
      <vt:lpstr>Narrow your search</vt:lpstr>
      <vt:lpstr>Narrow your search</vt:lpstr>
      <vt:lpstr>Narrow your search</vt:lpstr>
      <vt:lpstr>Narrow your search</vt:lpstr>
      <vt:lpstr>Find your Topic</vt:lpstr>
      <vt:lpstr>PowerPoint 簡報</vt:lpstr>
      <vt:lpstr>APA</vt:lpstr>
      <vt:lpstr>Books</vt:lpstr>
      <vt:lpstr>Books</vt:lpstr>
      <vt:lpstr>Journal</vt:lpstr>
      <vt:lpstr>Online Sources</vt:lpstr>
      <vt:lpstr>Online Sources</vt:lpstr>
      <vt:lpstr>Ask Librarian  email: laich@logosacademy.edu.hk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LAI Chung Him Isaac</dc:creator>
  <cp:lastModifiedBy>LAI Chung Him Isaac</cp:lastModifiedBy>
  <cp:revision>89</cp:revision>
  <cp:lastPrinted>2020-09-14T01:57:39Z</cp:lastPrinted>
  <dcterms:created xsi:type="dcterms:W3CDTF">2017-10-13T01:18:36Z</dcterms:created>
  <dcterms:modified xsi:type="dcterms:W3CDTF">2020-09-25T04:50:23Z</dcterms:modified>
</cp:coreProperties>
</file>